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Noto Sans TC" panose="020B0604020202020204" charset="-128"/>
      <p:regular r:id="rId11"/>
    </p:embeddedFont>
    <p:embeddedFont>
      <p:font typeface="Sora Medium" panose="020B0604020202020204" charset="0"/>
      <p:regular r:id="rId12"/>
    </p:embeddedFont>
  </p:embeddedFontLst>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0" d="100"/>
          <a:sy n="90" d="100"/>
        </p:scale>
        <p:origin x="6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378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51986"/>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Retail Sales Analysis: Driving Data-Informed Decisions</a:t>
            </a:r>
            <a:endParaRPr lang="en-US" sz="3900" dirty="0"/>
          </a:p>
        </p:txBody>
      </p:sp>
      <p:sp>
        <p:nvSpPr>
          <p:cNvPr id="4" name="Text 1"/>
          <p:cNvSpPr/>
          <p:nvPr/>
        </p:nvSpPr>
        <p:spPr>
          <a:xfrm>
            <a:off x="6280190" y="4089797"/>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This presentation outlines a retail sales analysis project using MySQL. Our primary goal is to extract valuable business insights from sales data, empowering stakeholders to make more informed decisions. We will cover the project overview, database schema, data cleaning processes, and key analytical queries used to achieve this objective.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6234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Project Overview and Objectives</a:t>
            </a:r>
            <a:endParaRPr lang="en-US" sz="3900" dirty="0"/>
          </a:p>
        </p:txBody>
      </p:sp>
      <p:sp>
        <p:nvSpPr>
          <p:cNvPr id="4" name="Shape 1"/>
          <p:cNvSpPr/>
          <p:nvPr/>
        </p:nvSpPr>
        <p:spPr>
          <a:xfrm>
            <a:off x="793790" y="2200156"/>
            <a:ext cx="446484" cy="446484"/>
          </a:xfrm>
          <a:prstGeom prst="roundRect">
            <a:avLst>
              <a:gd name="adj" fmla="val 6668"/>
            </a:avLst>
          </a:prstGeom>
          <a:solidFill>
            <a:srgbClr val="26262B"/>
          </a:solidFill>
          <a:ln/>
        </p:spPr>
      </p:sp>
      <p:pic>
        <p:nvPicPr>
          <p:cNvPr id="5" name="Image 1" descr="preencoded.png"/>
          <p:cNvPicPr>
            <a:picLocks noChangeAspect="1"/>
          </p:cNvPicPr>
          <p:nvPr/>
        </p:nvPicPr>
        <p:blipFill>
          <a:blip r:embed="rId4"/>
          <a:stretch>
            <a:fillRect/>
          </a:stretch>
        </p:blipFill>
        <p:spPr>
          <a:xfrm>
            <a:off x="868204" y="2237363"/>
            <a:ext cx="297656" cy="372070"/>
          </a:xfrm>
          <a:prstGeom prst="rect">
            <a:avLst/>
          </a:prstGeom>
        </p:spPr>
      </p:pic>
      <p:sp>
        <p:nvSpPr>
          <p:cNvPr id="6" name="Text 2"/>
          <p:cNvSpPr/>
          <p:nvPr/>
        </p:nvSpPr>
        <p:spPr>
          <a:xfrm>
            <a:off x="1438632" y="2268379"/>
            <a:ext cx="3134320"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Analyze Retail Sales Data</a:t>
            </a:r>
            <a:endParaRPr lang="en-US" sz="1950" dirty="0"/>
          </a:p>
        </p:txBody>
      </p:sp>
      <p:sp>
        <p:nvSpPr>
          <p:cNvPr id="7" name="Text 3"/>
          <p:cNvSpPr/>
          <p:nvPr/>
        </p:nvSpPr>
        <p:spPr>
          <a:xfrm>
            <a:off x="1438632" y="2697599"/>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Utilizing MySQL to process and interpret comprehensive retail sales information.</a:t>
            </a:r>
            <a:endParaRPr lang="en-US" sz="1550" dirty="0"/>
          </a:p>
        </p:txBody>
      </p:sp>
      <p:sp>
        <p:nvSpPr>
          <p:cNvPr id="8" name="Shape 4"/>
          <p:cNvSpPr/>
          <p:nvPr/>
        </p:nvSpPr>
        <p:spPr>
          <a:xfrm>
            <a:off x="793790" y="3729514"/>
            <a:ext cx="446484" cy="446484"/>
          </a:xfrm>
          <a:prstGeom prst="roundRect">
            <a:avLst>
              <a:gd name="adj" fmla="val 6668"/>
            </a:avLst>
          </a:prstGeom>
          <a:solidFill>
            <a:srgbClr val="26262B"/>
          </a:solidFill>
          <a:ln/>
        </p:spPr>
      </p:sp>
      <p:pic>
        <p:nvPicPr>
          <p:cNvPr id="9" name="Image 2" descr="preencoded.png"/>
          <p:cNvPicPr>
            <a:picLocks noChangeAspect="1"/>
          </p:cNvPicPr>
          <p:nvPr/>
        </p:nvPicPr>
        <p:blipFill>
          <a:blip r:embed="rId5"/>
          <a:stretch>
            <a:fillRect/>
          </a:stretch>
        </p:blipFill>
        <p:spPr>
          <a:xfrm>
            <a:off x="868204" y="3766721"/>
            <a:ext cx="297656" cy="372070"/>
          </a:xfrm>
          <a:prstGeom prst="rect">
            <a:avLst/>
          </a:prstGeom>
        </p:spPr>
      </p:pic>
      <p:sp>
        <p:nvSpPr>
          <p:cNvPr id="10" name="Text 5"/>
          <p:cNvSpPr/>
          <p:nvPr/>
        </p:nvSpPr>
        <p:spPr>
          <a:xfrm>
            <a:off x="1438632" y="3797737"/>
            <a:ext cx="3152180"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Extract Business Insights</a:t>
            </a:r>
            <a:endParaRPr lang="en-US" sz="1950" dirty="0"/>
          </a:p>
        </p:txBody>
      </p:sp>
      <p:sp>
        <p:nvSpPr>
          <p:cNvPr id="11" name="Text 6"/>
          <p:cNvSpPr/>
          <p:nvPr/>
        </p:nvSpPr>
        <p:spPr>
          <a:xfrm>
            <a:off x="1438632" y="4226957"/>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Identifying valuable patterns and trends within the sales data to inform strategy.</a:t>
            </a:r>
            <a:endParaRPr lang="en-US" sz="1550" dirty="0"/>
          </a:p>
        </p:txBody>
      </p:sp>
      <p:sp>
        <p:nvSpPr>
          <p:cNvPr id="12" name="Shape 7"/>
          <p:cNvSpPr/>
          <p:nvPr/>
        </p:nvSpPr>
        <p:spPr>
          <a:xfrm>
            <a:off x="793790" y="5258872"/>
            <a:ext cx="446484" cy="446484"/>
          </a:xfrm>
          <a:prstGeom prst="roundRect">
            <a:avLst>
              <a:gd name="adj" fmla="val 6668"/>
            </a:avLst>
          </a:prstGeom>
          <a:solidFill>
            <a:srgbClr val="26262B"/>
          </a:solidFill>
          <a:ln/>
        </p:spPr>
      </p:sp>
      <p:pic>
        <p:nvPicPr>
          <p:cNvPr id="13" name="Image 3" descr="preencoded.png"/>
          <p:cNvPicPr>
            <a:picLocks noChangeAspect="1"/>
          </p:cNvPicPr>
          <p:nvPr/>
        </p:nvPicPr>
        <p:blipFill>
          <a:blip r:embed="rId6"/>
          <a:stretch>
            <a:fillRect/>
          </a:stretch>
        </p:blipFill>
        <p:spPr>
          <a:xfrm>
            <a:off x="868204" y="5296079"/>
            <a:ext cx="297656" cy="372070"/>
          </a:xfrm>
          <a:prstGeom prst="rect">
            <a:avLst/>
          </a:prstGeom>
        </p:spPr>
      </p:pic>
      <p:sp>
        <p:nvSpPr>
          <p:cNvPr id="14" name="Text 8"/>
          <p:cNvSpPr/>
          <p:nvPr/>
        </p:nvSpPr>
        <p:spPr>
          <a:xfrm>
            <a:off x="1438632" y="5327094"/>
            <a:ext cx="3348633"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Aid Stakeholder Decisions</a:t>
            </a:r>
            <a:endParaRPr lang="en-US" sz="1950" dirty="0"/>
          </a:p>
        </p:txBody>
      </p:sp>
      <p:sp>
        <p:nvSpPr>
          <p:cNvPr id="15" name="Text 9"/>
          <p:cNvSpPr/>
          <p:nvPr/>
        </p:nvSpPr>
        <p:spPr>
          <a:xfrm>
            <a:off x="1438632" y="5756315"/>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Providing data-driven recommendations to support stakeholders in their strategic planning.</a:t>
            </a:r>
            <a:endParaRPr lang="en-US" sz="1550" dirty="0"/>
          </a:p>
        </p:txBody>
      </p:sp>
      <p:sp>
        <p:nvSpPr>
          <p:cNvPr id="16" name="Text 10"/>
          <p:cNvSpPr/>
          <p:nvPr/>
        </p:nvSpPr>
        <p:spPr>
          <a:xfrm>
            <a:off x="793790" y="6614636"/>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The project's core is to transform raw sales data into actionable intelligence. By leveraging MySQL, we aim to uncover hidden opportunities and challenges, ultimately guiding better business outcomes for all involved stakeholders.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0203" y="560189"/>
            <a:ext cx="7739777" cy="523637"/>
          </a:xfrm>
          <a:prstGeom prst="rect">
            <a:avLst/>
          </a:prstGeom>
          <a:noFill/>
          <a:ln/>
        </p:spPr>
        <p:txBody>
          <a:bodyPr wrap="none" lIns="0" tIns="0" rIns="0" bIns="0" rtlCol="0" anchor="t"/>
          <a:lstStyle/>
          <a:p>
            <a:pPr marL="0" indent="0" algn="l">
              <a:lnSpc>
                <a:spcPts val="4100"/>
              </a:lnSpc>
              <a:buNone/>
            </a:pPr>
            <a:r>
              <a:rPr lang="en-US" sz="3250" dirty="0">
                <a:solidFill>
                  <a:srgbClr val="97B8FF"/>
                </a:solidFill>
                <a:latin typeface="Sora Medium" pitchFamily="34" charset="0"/>
                <a:ea typeface="Sora Medium" pitchFamily="34" charset="-122"/>
                <a:cs typeface="Sora Medium" pitchFamily="34" charset="-120"/>
              </a:rPr>
              <a:t>Database Schema: Retail Sales Table</a:t>
            </a:r>
            <a:endParaRPr lang="en-US" sz="3250" dirty="0"/>
          </a:p>
        </p:txBody>
      </p:sp>
      <p:sp>
        <p:nvSpPr>
          <p:cNvPr id="4" name="Shape 1"/>
          <p:cNvSpPr/>
          <p:nvPr/>
        </p:nvSpPr>
        <p:spPr>
          <a:xfrm>
            <a:off x="670203" y="1335167"/>
            <a:ext cx="7803594" cy="5341739"/>
          </a:xfrm>
          <a:prstGeom prst="roundRect">
            <a:avLst>
              <a:gd name="adj" fmla="val 471"/>
            </a:avLst>
          </a:prstGeom>
          <a:noFill/>
          <a:ln w="7620">
            <a:solidFill>
              <a:srgbClr val="FFFFFF">
                <a:alpha val="24000"/>
              </a:srgbClr>
            </a:solidFill>
            <a:prstDash val="solid"/>
          </a:ln>
        </p:spPr>
      </p:sp>
      <p:sp>
        <p:nvSpPr>
          <p:cNvPr id="5" name="Shape 2"/>
          <p:cNvSpPr/>
          <p:nvPr/>
        </p:nvSpPr>
        <p:spPr>
          <a:xfrm>
            <a:off x="677823" y="1342787"/>
            <a:ext cx="7787521" cy="484227"/>
          </a:xfrm>
          <a:prstGeom prst="rect">
            <a:avLst/>
          </a:prstGeom>
          <a:solidFill>
            <a:srgbClr val="FFFFFF">
              <a:alpha val="4000"/>
            </a:srgbClr>
          </a:solidFill>
          <a:ln/>
        </p:spPr>
      </p:sp>
      <p:sp>
        <p:nvSpPr>
          <p:cNvPr id="6" name="Text 3"/>
          <p:cNvSpPr/>
          <p:nvPr/>
        </p:nvSpPr>
        <p:spPr>
          <a:xfrm>
            <a:off x="846177" y="1450896"/>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transaction_id</a:t>
            </a:r>
            <a:endParaRPr lang="en-US" sz="1300" dirty="0"/>
          </a:p>
        </p:txBody>
      </p:sp>
      <p:sp>
        <p:nvSpPr>
          <p:cNvPr id="7" name="Text 4"/>
          <p:cNvSpPr/>
          <p:nvPr/>
        </p:nvSpPr>
        <p:spPr>
          <a:xfrm>
            <a:off x="3445550" y="1450896"/>
            <a:ext cx="225290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INT</a:t>
            </a:r>
            <a:endParaRPr lang="en-US" sz="1300" dirty="0"/>
          </a:p>
        </p:txBody>
      </p:sp>
      <p:sp>
        <p:nvSpPr>
          <p:cNvPr id="8" name="Text 5"/>
          <p:cNvSpPr/>
          <p:nvPr/>
        </p:nvSpPr>
        <p:spPr>
          <a:xfrm>
            <a:off x="6041112" y="1450896"/>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Primary Key</a:t>
            </a:r>
            <a:endParaRPr lang="en-US" sz="1300" dirty="0"/>
          </a:p>
        </p:txBody>
      </p:sp>
      <p:sp>
        <p:nvSpPr>
          <p:cNvPr id="9" name="Shape 6"/>
          <p:cNvSpPr/>
          <p:nvPr/>
        </p:nvSpPr>
        <p:spPr>
          <a:xfrm>
            <a:off x="677823" y="1827014"/>
            <a:ext cx="7787521" cy="484227"/>
          </a:xfrm>
          <a:prstGeom prst="rect">
            <a:avLst/>
          </a:prstGeom>
          <a:solidFill>
            <a:srgbClr val="000000">
              <a:alpha val="4000"/>
            </a:srgbClr>
          </a:solidFill>
          <a:ln/>
        </p:spPr>
      </p:sp>
      <p:sp>
        <p:nvSpPr>
          <p:cNvPr id="10" name="Text 7"/>
          <p:cNvSpPr/>
          <p:nvPr/>
        </p:nvSpPr>
        <p:spPr>
          <a:xfrm>
            <a:off x="846177" y="1935123"/>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sale_date</a:t>
            </a:r>
            <a:endParaRPr lang="en-US" sz="1300" dirty="0"/>
          </a:p>
        </p:txBody>
      </p:sp>
      <p:sp>
        <p:nvSpPr>
          <p:cNvPr id="11" name="Text 8"/>
          <p:cNvSpPr/>
          <p:nvPr/>
        </p:nvSpPr>
        <p:spPr>
          <a:xfrm>
            <a:off x="3445550" y="1935123"/>
            <a:ext cx="225290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DATE</a:t>
            </a:r>
            <a:endParaRPr lang="en-US" sz="1300" dirty="0"/>
          </a:p>
        </p:txBody>
      </p:sp>
      <p:sp>
        <p:nvSpPr>
          <p:cNvPr id="12" name="Text 9"/>
          <p:cNvSpPr/>
          <p:nvPr/>
        </p:nvSpPr>
        <p:spPr>
          <a:xfrm>
            <a:off x="6041112" y="1935123"/>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Date of sale</a:t>
            </a:r>
            <a:endParaRPr lang="en-US" sz="1300" dirty="0"/>
          </a:p>
        </p:txBody>
      </p:sp>
      <p:sp>
        <p:nvSpPr>
          <p:cNvPr id="13" name="Shape 10"/>
          <p:cNvSpPr/>
          <p:nvPr/>
        </p:nvSpPr>
        <p:spPr>
          <a:xfrm>
            <a:off x="677823" y="2311241"/>
            <a:ext cx="7787521" cy="484227"/>
          </a:xfrm>
          <a:prstGeom prst="rect">
            <a:avLst/>
          </a:prstGeom>
          <a:solidFill>
            <a:srgbClr val="FFFFFF">
              <a:alpha val="4000"/>
            </a:srgbClr>
          </a:solidFill>
          <a:ln/>
        </p:spPr>
      </p:sp>
      <p:sp>
        <p:nvSpPr>
          <p:cNvPr id="14" name="Text 11"/>
          <p:cNvSpPr/>
          <p:nvPr/>
        </p:nvSpPr>
        <p:spPr>
          <a:xfrm>
            <a:off x="846177" y="2419350"/>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sale_time</a:t>
            </a:r>
            <a:endParaRPr lang="en-US" sz="1300" dirty="0"/>
          </a:p>
        </p:txBody>
      </p:sp>
      <p:sp>
        <p:nvSpPr>
          <p:cNvPr id="15" name="Text 12"/>
          <p:cNvSpPr/>
          <p:nvPr/>
        </p:nvSpPr>
        <p:spPr>
          <a:xfrm>
            <a:off x="3445550" y="2419350"/>
            <a:ext cx="225290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TIME</a:t>
            </a:r>
            <a:endParaRPr lang="en-US" sz="1300" dirty="0"/>
          </a:p>
        </p:txBody>
      </p:sp>
      <p:sp>
        <p:nvSpPr>
          <p:cNvPr id="16" name="Text 13"/>
          <p:cNvSpPr/>
          <p:nvPr/>
        </p:nvSpPr>
        <p:spPr>
          <a:xfrm>
            <a:off x="6041112" y="2419350"/>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Time of sale</a:t>
            </a:r>
            <a:endParaRPr lang="en-US" sz="1300" dirty="0"/>
          </a:p>
        </p:txBody>
      </p:sp>
      <p:sp>
        <p:nvSpPr>
          <p:cNvPr id="17" name="Shape 14"/>
          <p:cNvSpPr/>
          <p:nvPr/>
        </p:nvSpPr>
        <p:spPr>
          <a:xfrm>
            <a:off x="677823" y="2795468"/>
            <a:ext cx="7787521" cy="484227"/>
          </a:xfrm>
          <a:prstGeom prst="rect">
            <a:avLst/>
          </a:prstGeom>
          <a:solidFill>
            <a:srgbClr val="000000">
              <a:alpha val="4000"/>
            </a:srgbClr>
          </a:solidFill>
          <a:ln/>
        </p:spPr>
      </p:sp>
      <p:sp>
        <p:nvSpPr>
          <p:cNvPr id="18" name="Text 15"/>
          <p:cNvSpPr/>
          <p:nvPr/>
        </p:nvSpPr>
        <p:spPr>
          <a:xfrm>
            <a:off x="846177" y="2903577"/>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customer_id</a:t>
            </a:r>
            <a:endParaRPr lang="en-US" sz="1300" dirty="0"/>
          </a:p>
        </p:txBody>
      </p:sp>
      <p:sp>
        <p:nvSpPr>
          <p:cNvPr id="19" name="Text 16"/>
          <p:cNvSpPr/>
          <p:nvPr/>
        </p:nvSpPr>
        <p:spPr>
          <a:xfrm>
            <a:off x="3445550" y="2903577"/>
            <a:ext cx="225290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INT</a:t>
            </a:r>
            <a:endParaRPr lang="en-US" sz="1300" dirty="0"/>
          </a:p>
        </p:txBody>
      </p:sp>
      <p:sp>
        <p:nvSpPr>
          <p:cNvPr id="20" name="Text 17"/>
          <p:cNvSpPr/>
          <p:nvPr/>
        </p:nvSpPr>
        <p:spPr>
          <a:xfrm>
            <a:off x="6041112" y="2903577"/>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Unique customer identifier</a:t>
            </a:r>
            <a:endParaRPr lang="en-US" sz="1300" dirty="0"/>
          </a:p>
        </p:txBody>
      </p:sp>
      <p:sp>
        <p:nvSpPr>
          <p:cNvPr id="21" name="Shape 18"/>
          <p:cNvSpPr/>
          <p:nvPr/>
        </p:nvSpPr>
        <p:spPr>
          <a:xfrm>
            <a:off x="677823" y="3279696"/>
            <a:ext cx="7787521" cy="484227"/>
          </a:xfrm>
          <a:prstGeom prst="rect">
            <a:avLst/>
          </a:prstGeom>
          <a:solidFill>
            <a:srgbClr val="FFFFFF">
              <a:alpha val="4000"/>
            </a:srgbClr>
          </a:solidFill>
          <a:ln/>
        </p:spPr>
      </p:sp>
      <p:sp>
        <p:nvSpPr>
          <p:cNvPr id="22" name="Text 19"/>
          <p:cNvSpPr/>
          <p:nvPr/>
        </p:nvSpPr>
        <p:spPr>
          <a:xfrm>
            <a:off x="846177" y="3387804"/>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gender</a:t>
            </a:r>
            <a:endParaRPr lang="en-US" sz="1300" dirty="0"/>
          </a:p>
        </p:txBody>
      </p:sp>
      <p:sp>
        <p:nvSpPr>
          <p:cNvPr id="23" name="Text 20"/>
          <p:cNvSpPr/>
          <p:nvPr/>
        </p:nvSpPr>
        <p:spPr>
          <a:xfrm>
            <a:off x="3445550" y="3387804"/>
            <a:ext cx="225290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VARCHAR</a:t>
            </a:r>
            <a:endParaRPr lang="en-US" sz="1300" dirty="0"/>
          </a:p>
        </p:txBody>
      </p:sp>
      <p:sp>
        <p:nvSpPr>
          <p:cNvPr id="24" name="Text 21"/>
          <p:cNvSpPr/>
          <p:nvPr/>
        </p:nvSpPr>
        <p:spPr>
          <a:xfrm>
            <a:off x="6041112" y="3387804"/>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Customer gender</a:t>
            </a:r>
            <a:endParaRPr lang="en-US" sz="1300" dirty="0"/>
          </a:p>
        </p:txBody>
      </p:sp>
      <p:sp>
        <p:nvSpPr>
          <p:cNvPr id="25" name="Shape 22"/>
          <p:cNvSpPr/>
          <p:nvPr/>
        </p:nvSpPr>
        <p:spPr>
          <a:xfrm>
            <a:off x="677823" y="3763923"/>
            <a:ext cx="7787521" cy="484227"/>
          </a:xfrm>
          <a:prstGeom prst="rect">
            <a:avLst/>
          </a:prstGeom>
          <a:solidFill>
            <a:srgbClr val="000000">
              <a:alpha val="4000"/>
            </a:srgbClr>
          </a:solidFill>
          <a:ln/>
        </p:spPr>
      </p:sp>
      <p:sp>
        <p:nvSpPr>
          <p:cNvPr id="26" name="Text 23"/>
          <p:cNvSpPr/>
          <p:nvPr/>
        </p:nvSpPr>
        <p:spPr>
          <a:xfrm>
            <a:off x="846177" y="3872032"/>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age</a:t>
            </a:r>
            <a:endParaRPr lang="en-US" sz="1300" dirty="0"/>
          </a:p>
        </p:txBody>
      </p:sp>
      <p:sp>
        <p:nvSpPr>
          <p:cNvPr id="27" name="Text 24"/>
          <p:cNvSpPr/>
          <p:nvPr/>
        </p:nvSpPr>
        <p:spPr>
          <a:xfrm>
            <a:off x="3445550" y="3872032"/>
            <a:ext cx="225290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INT</a:t>
            </a:r>
            <a:endParaRPr lang="en-US" sz="1300" dirty="0"/>
          </a:p>
        </p:txBody>
      </p:sp>
      <p:sp>
        <p:nvSpPr>
          <p:cNvPr id="28" name="Text 25"/>
          <p:cNvSpPr/>
          <p:nvPr/>
        </p:nvSpPr>
        <p:spPr>
          <a:xfrm>
            <a:off x="6041112" y="3872032"/>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Customer age</a:t>
            </a:r>
            <a:endParaRPr lang="en-US" sz="1300" dirty="0"/>
          </a:p>
        </p:txBody>
      </p:sp>
      <p:sp>
        <p:nvSpPr>
          <p:cNvPr id="29" name="Shape 26"/>
          <p:cNvSpPr/>
          <p:nvPr/>
        </p:nvSpPr>
        <p:spPr>
          <a:xfrm>
            <a:off x="677823" y="4248150"/>
            <a:ext cx="7787521" cy="484227"/>
          </a:xfrm>
          <a:prstGeom prst="rect">
            <a:avLst/>
          </a:prstGeom>
          <a:solidFill>
            <a:srgbClr val="FFFFFF">
              <a:alpha val="4000"/>
            </a:srgbClr>
          </a:solidFill>
          <a:ln/>
        </p:spPr>
      </p:sp>
      <p:sp>
        <p:nvSpPr>
          <p:cNvPr id="30" name="Text 27"/>
          <p:cNvSpPr/>
          <p:nvPr/>
        </p:nvSpPr>
        <p:spPr>
          <a:xfrm>
            <a:off x="846177" y="4356259"/>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category</a:t>
            </a:r>
            <a:endParaRPr lang="en-US" sz="1300" dirty="0"/>
          </a:p>
        </p:txBody>
      </p:sp>
      <p:sp>
        <p:nvSpPr>
          <p:cNvPr id="31" name="Text 28"/>
          <p:cNvSpPr/>
          <p:nvPr/>
        </p:nvSpPr>
        <p:spPr>
          <a:xfrm>
            <a:off x="3445550" y="4356259"/>
            <a:ext cx="225290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VARCHAR</a:t>
            </a:r>
            <a:endParaRPr lang="en-US" sz="1300" dirty="0"/>
          </a:p>
        </p:txBody>
      </p:sp>
      <p:sp>
        <p:nvSpPr>
          <p:cNvPr id="32" name="Text 29"/>
          <p:cNvSpPr/>
          <p:nvPr/>
        </p:nvSpPr>
        <p:spPr>
          <a:xfrm>
            <a:off x="6041112" y="4356259"/>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Product category</a:t>
            </a:r>
            <a:endParaRPr lang="en-US" sz="1300" dirty="0"/>
          </a:p>
        </p:txBody>
      </p:sp>
      <p:sp>
        <p:nvSpPr>
          <p:cNvPr id="33" name="Shape 30"/>
          <p:cNvSpPr/>
          <p:nvPr/>
        </p:nvSpPr>
        <p:spPr>
          <a:xfrm>
            <a:off x="677823" y="4732377"/>
            <a:ext cx="7787521" cy="484227"/>
          </a:xfrm>
          <a:prstGeom prst="rect">
            <a:avLst/>
          </a:prstGeom>
          <a:solidFill>
            <a:srgbClr val="000000">
              <a:alpha val="4000"/>
            </a:srgbClr>
          </a:solidFill>
          <a:ln/>
        </p:spPr>
      </p:sp>
      <p:sp>
        <p:nvSpPr>
          <p:cNvPr id="34" name="Text 31"/>
          <p:cNvSpPr/>
          <p:nvPr/>
        </p:nvSpPr>
        <p:spPr>
          <a:xfrm>
            <a:off x="846177" y="4840486"/>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quantity</a:t>
            </a:r>
            <a:endParaRPr lang="en-US" sz="1300" dirty="0"/>
          </a:p>
        </p:txBody>
      </p:sp>
      <p:sp>
        <p:nvSpPr>
          <p:cNvPr id="35" name="Text 32"/>
          <p:cNvSpPr/>
          <p:nvPr/>
        </p:nvSpPr>
        <p:spPr>
          <a:xfrm>
            <a:off x="3445550" y="4840486"/>
            <a:ext cx="225290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INT</a:t>
            </a:r>
            <a:endParaRPr lang="en-US" sz="1300" dirty="0"/>
          </a:p>
        </p:txBody>
      </p:sp>
      <p:sp>
        <p:nvSpPr>
          <p:cNvPr id="36" name="Text 33"/>
          <p:cNvSpPr/>
          <p:nvPr/>
        </p:nvSpPr>
        <p:spPr>
          <a:xfrm>
            <a:off x="6041112" y="4840486"/>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Quantity sold</a:t>
            </a:r>
            <a:endParaRPr lang="en-US" sz="1300" dirty="0"/>
          </a:p>
        </p:txBody>
      </p:sp>
      <p:sp>
        <p:nvSpPr>
          <p:cNvPr id="37" name="Shape 34"/>
          <p:cNvSpPr/>
          <p:nvPr/>
        </p:nvSpPr>
        <p:spPr>
          <a:xfrm>
            <a:off x="677823" y="5216604"/>
            <a:ext cx="7787521" cy="484227"/>
          </a:xfrm>
          <a:prstGeom prst="rect">
            <a:avLst/>
          </a:prstGeom>
          <a:solidFill>
            <a:srgbClr val="FFFFFF">
              <a:alpha val="4000"/>
            </a:srgbClr>
          </a:solidFill>
          <a:ln/>
        </p:spPr>
      </p:sp>
      <p:sp>
        <p:nvSpPr>
          <p:cNvPr id="38" name="Text 35"/>
          <p:cNvSpPr/>
          <p:nvPr/>
        </p:nvSpPr>
        <p:spPr>
          <a:xfrm>
            <a:off x="846177" y="5324713"/>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price_per_unit</a:t>
            </a:r>
            <a:endParaRPr lang="en-US" sz="1300" dirty="0"/>
          </a:p>
        </p:txBody>
      </p:sp>
      <p:sp>
        <p:nvSpPr>
          <p:cNvPr id="39" name="Text 36"/>
          <p:cNvSpPr/>
          <p:nvPr/>
        </p:nvSpPr>
        <p:spPr>
          <a:xfrm>
            <a:off x="3445550" y="5324713"/>
            <a:ext cx="225290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FLOAT</a:t>
            </a:r>
            <a:endParaRPr lang="en-US" sz="1300" dirty="0"/>
          </a:p>
        </p:txBody>
      </p:sp>
      <p:sp>
        <p:nvSpPr>
          <p:cNvPr id="40" name="Text 37"/>
          <p:cNvSpPr/>
          <p:nvPr/>
        </p:nvSpPr>
        <p:spPr>
          <a:xfrm>
            <a:off x="6041112" y="5324713"/>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Price per unit</a:t>
            </a:r>
            <a:endParaRPr lang="en-US" sz="1300" dirty="0"/>
          </a:p>
        </p:txBody>
      </p:sp>
      <p:sp>
        <p:nvSpPr>
          <p:cNvPr id="41" name="Shape 38"/>
          <p:cNvSpPr/>
          <p:nvPr/>
        </p:nvSpPr>
        <p:spPr>
          <a:xfrm>
            <a:off x="677823" y="5700832"/>
            <a:ext cx="7787521" cy="484227"/>
          </a:xfrm>
          <a:prstGeom prst="rect">
            <a:avLst/>
          </a:prstGeom>
          <a:solidFill>
            <a:srgbClr val="000000">
              <a:alpha val="4000"/>
            </a:srgbClr>
          </a:solidFill>
          <a:ln/>
        </p:spPr>
      </p:sp>
      <p:sp>
        <p:nvSpPr>
          <p:cNvPr id="42" name="Text 39"/>
          <p:cNvSpPr/>
          <p:nvPr/>
        </p:nvSpPr>
        <p:spPr>
          <a:xfrm>
            <a:off x="846177" y="5808940"/>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cogs</a:t>
            </a:r>
            <a:endParaRPr lang="en-US" sz="1300" dirty="0"/>
          </a:p>
        </p:txBody>
      </p:sp>
      <p:sp>
        <p:nvSpPr>
          <p:cNvPr id="43" name="Text 40"/>
          <p:cNvSpPr/>
          <p:nvPr/>
        </p:nvSpPr>
        <p:spPr>
          <a:xfrm>
            <a:off x="3445550" y="5808940"/>
            <a:ext cx="225290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FLOAT</a:t>
            </a:r>
            <a:endParaRPr lang="en-US" sz="1300" dirty="0"/>
          </a:p>
        </p:txBody>
      </p:sp>
      <p:sp>
        <p:nvSpPr>
          <p:cNvPr id="44" name="Text 41"/>
          <p:cNvSpPr/>
          <p:nvPr/>
        </p:nvSpPr>
        <p:spPr>
          <a:xfrm>
            <a:off x="6041112" y="5808940"/>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Cost of goods sold</a:t>
            </a:r>
            <a:endParaRPr lang="en-US" sz="1300" dirty="0"/>
          </a:p>
        </p:txBody>
      </p:sp>
      <p:sp>
        <p:nvSpPr>
          <p:cNvPr id="45" name="Shape 42"/>
          <p:cNvSpPr/>
          <p:nvPr/>
        </p:nvSpPr>
        <p:spPr>
          <a:xfrm>
            <a:off x="677823" y="6185059"/>
            <a:ext cx="7787521" cy="484227"/>
          </a:xfrm>
          <a:prstGeom prst="rect">
            <a:avLst/>
          </a:prstGeom>
          <a:solidFill>
            <a:srgbClr val="FFFFFF">
              <a:alpha val="4000"/>
            </a:srgbClr>
          </a:solidFill>
          <a:ln/>
        </p:spPr>
      </p:sp>
      <p:sp>
        <p:nvSpPr>
          <p:cNvPr id="46" name="Text 43"/>
          <p:cNvSpPr/>
          <p:nvPr/>
        </p:nvSpPr>
        <p:spPr>
          <a:xfrm>
            <a:off x="846177" y="6293167"/>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total_sale</a:t>
            </a:r>
            <a:endParaRPr lang="en-US" sz="1300" dirty="0"/>
          </a:p>
        </p:txBody>
      </p:sp>
      <p:sp>
        <p:nvSpPr>
          <p:cNvPr id="47" name="Text 44"/>
          <p:cNvSpPr/>
          <p:nvPr/>
        </p:nvSpPr>
        <p:spPr>
          <a:xfrm>
            <a:off x="3445550" y="6293167"/>
            <a:ext cx="225290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FLOAT</a:t>
            </a:r>
            <a:endParaRPr lang="en-US" sz="1300" dirty="0"/>
          </a:p>
        </p:txBody>
      </p:sp>
      <p:sp>
        <p:nvSpPr>
          <p:cNvPr id="48" name="Text 45"/>
          <p:cNvSpPr/>
          <p:nvPr/>
        </p:nvSpPr>
        <p:spPr>
          <a:xfrm>
            <a:off x="6041112" y="6293167"/>
            <a:ext cx="2256711" cy="268010"/>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Total sale amount</a:t>
            </a:r>
            <a:endParaRPr lang="en-US" sz="1300" dirty="0"/>
          </a:p>
        </p:txBody>
      </p:sp>
      <p:sp>
        <p:nvSpPr>
          <p:cNvPr id="49" name="Text 46"/>
          <p:cNvSpPr/>
          <p:nvPr/>
        </p:nvSpPr>
        <p:spPr>
          <a:xfrm>
            <a:off x="670203" y="6865382"/>
            <a:ext cx="7803594" cy="804029"/>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The project utilizes a single table, 'retail_sales', structured to capture all essential transaction details. This comprehensive schema allows for detailed analysis across various dimensions, from customer demographics to product performance.</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8024"/>
          </a:xfrm>
          <a:prstGeom prst="rect">
            <a:avLst/>
          </a:prstGeom>
        </p:spPr>
      </p:pic>
      <p:sp>
        <p:nvSpPr>
          <p:cNvPr id="3" name="Text 0"/>
          <p:cNvSpPr/>
          <p:nvPr/>
        </p:nvSpPr>
        <p:spPr>
          <a:xfrm>
            <a:off x="732115" y="2792373"/>
            <a:ext cx="5236369" cy="572095"/>
          </a:xfrm>
          <a:prstGeom prst="rect">
            <a:avLst/>
          </a:prstGeom>
          <a:noFill/>
          <a:ln/>
        </p:spPr>
        <p:txBody>
          <a:bodyPr wrap="none" lIns="0" tIns="0" rIns="0" bIns="0" rtlCol="0" anchor="t"/>
          <a:lstStyle/>
          <a:p>
            <a:pPr marL="0" indent="0" algn="l">
              <a:lnSpc>
                <a:spcPts val="4500"/>
              </a:lnSpc>
              <a:buNone/>
            </a:pPr>
            <a:r>
              <a:rPr lang="en-US" sz="3600" dirty="0">
                <a:solidFill>
                  <a:srgbClr val="97B8FF"/>
                </a:solidFill>
                <a:latin typeface="Sora Medium" pitchFamily="34" charset="0"/>
                <a:ea typeface="Sora Medium" pitchFamily="34" charset="-122"/>
                <a:cs typeface="Sora Medium" pitchFamily="34" charset="-120"/>
              </a:rPr>
              <a:t>Data Cleaning Process</a:t>
            </a:r>
            <a:endParaRPr lang="en-US" sz="3600" dirty="0"/>
          </a:p>
        </p:txBody>
      </p:sp>
      <p:pic>
        <p:nvPicPr>
          <p:cNvPr id="4" name="Image 1" descr="preencoded.png"/>
          <p:cNvPicPr>
            <a:picLocks noChangeAspect="1"/>
          </p:cNvPicPr>
          <p:nvPr/>
        </p:nvPicPr>
        <p:blipFill>
          <a:blip r:embed="rId4"/>
          <a:stretch>
            <a:fillRect/>
          </a:stretch>
        </p:blipFill>
        <p:spPr>
          <a:xfrm>
            <a:off x="732115" y="3639026"/>
            <a:ext cx="915233" cy="1098232"/>
          </a:xfrm>
          <a:prstGeom prst="rect">
            <a:avLst/>
          </a:prstGeom>
        </p:spPr>
      </p:pic>
      <p:sp>
        <p:nvSpPr>
          <p:cNvPr id="5" name="Text 1"/>
          <p:cNvSpPr/>
          <p:nvPr/>
        </p:nvSpPr>
        <p:spPr>
          <a:xfrm>
            <a:off x="1830348" y="3822025"/>
            <a:ext cx="2727127" cy="285988"/>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Remove Missing Values</a:t>
            </a:r>
            <a:endParaRPr lang="en-US" sz="1800" dirty="0"/>
          </a:p>
        </p:txBody>
      </p:sp>
      <p:sp>
        <p:nvSpPr>
          <p:cNvPr id="6" name="Text 2"/>
          <p:cNvSpPr/>
          <p:nvPr/>
        </p:nvSpPr>
        <p:spPr>
          <a:xfrm>
            <a:off x="1830348" y="4217789"/>
            <a:ext cx="12067937" cy="292775"/>
          </a:xfrm>
          <a:prstGeom prst="rect">
            <a:avLst/>
          </a:prstGeom>
          <a:noFill/>
          <a:ln/>
        </p:spPr>
        <p:txBody>
          <a:bodyPr wrap="none" lIns="0" tIns="0" rIns="0" bIns="0" rtlCol="0" anchor="t"/>
          <a:lstStyle/>
          <a:p>
            <a:pPr marL="0" indent="0" algn="l">
              <a:lnSpc>
                <a:spcPts val="2300"/>
              </a:lnSpc>
              <a:buNone/>
            </a:pPr>
            <a:r>
              <a:rPr lang="en-US" sz="1400" dirty="0">
                <a:solidFill>
                  <a:srgbClr val="E0D6DE"/>
                </a:solidFill>
                <a:latin typeface="Noto Sans TC" pitchFamily="34" charset="0"/>
                <a:ea typeface="Noto Sans TC" pitchFamily="34" charset="-122"/>
                <a:cs typeface="Noto Sans TC" pitchFamily="34" charset="-120"/>
              </a:rPr>
              <a:t>Eliminated records with NULL or missing data in critical fields to ensure data integrity.</a:t>
            </a:r>
            <a:endParaRPr lang="en-US" sz="1400" dirty="0"/>
          </a:p>
        </p:txBody>
      </p:sp>
      <p:pic>
        <p:nvPicPr>
          <p:cNvPr id="7" name="Image 2" descr="preencoded.png"/>
          <p:cNvPicPr>
            <a:picLocks noChangeAspect="1"/>
          </p:cNvPicPr>
          <p:nvPr/>
        </p:nvPicPr>
        <p:blipFill>
          <a:blip r:embed="rId5"/>
          <a:stretch>
            <a:fillRect/>
          </a:stretch>
        </p:blipFill>
        <p:spPr>
          <a:xfrm>
            <a:off x="732115" y="4737259"/>
            <a:ext cx="915233" cy="1098232"/>
          </a:xfrm>
          <a:prstGeom prst="rect">
            <a:avLst/>
          </a:prstGeom>
        </p:spPr>
      </p:pic>
      <p:sp>
        <p:nvSpPr>
          <p:cNvPr id="8" name="Text 3"/>
          <p:cNvSpPr/>
          <p:nvPr/>
        </p:nvSpPr>
        <p:spPr>
          <a:xfrm>
            <a:off x="1830348" y="4920258"/>
            <a:ext cx="2288024" cy="285988"/>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Standardize Data</a:t>
            </a:r>
            <a:endParaRPr lang="en-US" sz="1800" dirty="0"/>
          </a:p>
        </p:txBody>
      </p:sp>
      <p:sp>
        <p:nvSpPr>
          <p:cNvPr id="9" name="Text 4"/>
          <p:cNvSpPr/>
          <p:nvPr/>
        </p:nvSpPr>
        <p:spPr>
          <a:xfrm>
            <a:off x="1830348" y="5316022"/>
            <a:ext cx="12067937" cy="292775"/>
          </a:xfrm>
          <a:prstGeom prst="rect">
            <a:avLst/>
          </a:prstGeom>
          <a:noFill/>
          <a:ln/>
        </p:spPr>
        <p:txBody>
          <a:bodyPr wrap="none" lIns="0" tIns="0" rIns="0" bIns="0" rtlCol="0" anchor="t"/>
          <a:lstStyle/>
          <a:p>
            <a:pPr marL="0" indent="0" algn="l">
              <a:lnSpc>
                <a:spcPts val="2300"/>
              </a:lnSpc>
              <a:buNone/>
            </a:pPr>
            <a:r>
              <a:rPr lang="en-US" sz="1400" dirty="0">
                <a:solidFill>
                  <a:srgbClr val="E0D6DE"/>
                </a:solidFill>
                <a:latin typeface="Noto Sans TC" pitchFamily="34" charset="0"/>
                <a:ea typeface="Noto Sans TC" pitchFamily="34" charset="-122"/>
                <a:cs typeface="Noto Sans TC" pitchFamily="34" charset="-120"/>
              </a:rPr>
              <a:t>Applied consistent formats across all data points for accurate and reliable analysis.</a:t>
            </a:r>
            <a:endParaRPr lang="en-US" sz="1400" dirty="0"/>
          </a:p>
        </p:txBody>
      </p:sp>
      <p:pic>
        <p:nvPicPr>
          <p:cNvPr id="10" name="Image 3" descr="preencoded.png"/>
          <p:cNvPicPr>
            <a:picLocks noChangeAspect="1"/>
          </p:cNvPicPr>
          <p:nvPr/>
        </p:nvPicPr>
        <p:blipFill>
          <a:blip r:embed="rId6"/>
          <a:stretch>
            <a:fillRect/>
          </a:stretch>
        </p:blipFill>
        <p:spPr>
          <a:xfrm>
            <a:off x="732115" y="5835491"/>
            <a:ext cx="915233" cy="1098232"/>
          </a:xfrm>
          <a:prstGeom prst="rect">
            <a:avLst/>
          </a:prstGeom>
        </p:spPr>
      </p:pic>
      <p:sp>
        <p:nvSpPr>
          <p:cNvPr id="11" name="Text 5"/>
          <p:cNvSpPr/>
          <p:nvPr/>
        </p:nvSpPr>
        <p:spPr>
          <a:xfrm>
            <a:off x="1830348" y="6018490"/>
            <a:ext cx="2735104" cy="285988"/>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Sora Medium" pitchFamily="34" charset="0"/>
                <a:ea typeface="Sora Medium" pitchFamily="34" charset="-122"/>
                <a:cs typeface="Sora Medium" pitchFamily="34" charset="-120"/>
              </a:rPr>
              <a:t>Ensure Trustworthiness</a:t>
            </a:r>
            <a:endParaRPr lang="en-US" sz="1800" dirty="0"/>
          </a:p>
        </p:txBody>
      </p:sp>
      <p:sp>
        <p:nvSpPr>
          <p:cNvPr id="12" name="Text 6"/>
          <p:cNvSpPr/>
          <p:nvPr/>
        </p:nvSpPr>
        <p:spPr>
          <a:xfrm>
            <a:off x="1830348" y="6414254"/>
            <a:ext cx="12067937" cy="292775"/>
          </a:xfrm>
          <a:prstGeom prst="rect">
            <a:avLst/>
          </a:prstGeom>
          <a:noFill/>
          <a:ln/>
        </p:spPr>
        <p:txBody>
          <a:bodyPr wrap="none" lIns="0" tIns="0" rIns="0" bIns="0" rtlCol="0" anchor="t"/>
          <a:lstStyle/>
          <a:p>
            <a:pPr marL="0" indent="0" algn="l">
              <a:lnSpc>
                <a:spcPts val="2300"/>
              </a:lnSpc>
              <a:buNone/>
            </a:pPr>
            <a:r>
              <a:rPr lang="en-US" sz="1400" dirty="0">
                <a:solidFill>
                  <a:srgbClr val="E0D6DE"/>
                </a:solidFill>
                <a:latin typeface="Noto Sans TC" pitchFamily="34" charset="0"/>
                <a:ea typeface="Noto Sans TC" pitchFamily="34" charset="-122"/>
                <a:cs typeface="Noto Sans TC" pitchFamily="34" charset="-120"/>
              </a:rPr>
              <a:t>Validated the cleaned data to provide a solid foundation for all subsequent analysis.</a:t>
            </a:r>
            <a:endParaRPr lang="en-US" sz="1400" dirty="0"/>
          </a:p>
        </p:txBody>
      </p:sp>
      <p:sp>
        <p:nvSpPr>
          <p:cNvPr id="13" name="Text 7"/>
          <p:cNvSpPr/>
          <p:nvPr/>
        </p:nvSpPr>
        <p:spPr>
          <a:xfrm>
            <a:off x="732115" y="7139583"/>
            <a:ext cx="13166169" cy="585549"/>
          </a:xfrm>
          <a:prstGeom prst="rect">
            <a:avLst/>
          </a:prstGeom>
          <a:noFill/>
          <a:ln/>
        </p:spPr>
        <p:txBody>
          <a:bodyPr wrap="square" lIns="0" tIns="0" rIns="0" bIns="0" rtlCol="0" anchor="t"/>
          <a:lstStyle/>
          <a:p>
            <a:pPr marL="0" indent="0" algn="l">
              <a:lnSpc>
                <a:spcPts val="2300"/>
              </a:lnSpc>
              <a:buNone/>
            </a:pPr>
            <a:r>
              <a:rPr lang="en-US" sz="1400" dirty="0">
                <a:solidFill>
                  <a:srgbClr val="E0D6DE"/>
                </a:solidFill>
                <a:latin typeface="Noto Sans TC" pitchFamily="34" charset="0"/>
                <a:ea typeface="Noto Sans TC" pitchFamily="34" charset="-122"/>
                <a:cs typeface="Noto Sans TC" pitchFamily="34" charset="-120"/>
              </a:rPr>
              <a:t>Data cleaning is a crucial step to ensure the accuracy and reliability of our analysis. By meticulously removing incomplete records and standardizing formats, we establish a robust dataset that yields trustworthy insights for decision-making.</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24739"/>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Key Analytical Queries: Sales Overview</a:t>
            </a:r>
            <a:endParaRPr lang="en-US" sz="3900" dirty="0"/>
          </a:p>
        </p:txBody>
      </p:sp>
      <p:sp>
        <p:nvSpPr>
          <p:cNvPr id="4" name="Text 1"/>
          <p:cNvSpPr/>
          <p:nvPr/>
        </p:nvSpPr>
        <p:spPr>
          <a:xfrm>
            <a:off x="793790" y="3361730"/>
            <a:ext cx="3654147" cy="654963"/>
          </a:xfrm>
          <a:prstGeom prst="rect">
            <a:avLst/>
          </a:prstGeom>
          <a:noFill/>
          <a:ln/>
        </p:spPr>
        <p:txBody>
          <a:bodyPr wrap="none" lIns="0" tIns="0" rIns="0" bIns="0" rtlCol="0" anchor="t"/>
          <a:lstStyle/>
          <a:p>
            <a:pPr marL="0" indent="0" algn="ctr">
              <a:lnSpc>
                <a:spcPts val="5150"/>
              </a:lnSpc>
              <a:buNone/>
            </a:pPr>
            <a:r>
              <a:rPr lang="en-US" sz="5150" dirty="0">
                <a:solidFill>
                  <a:srgbClr val="E0D6DE"/>
                </a:solidFill>
                <a:latin typeface="Sora Medium" pitchFamily="34" charset="0"/>
                <a:ea typeface="Sora Medium" pitchFamily="34" charset="-122"/>
                <a:cs typeface="Sora Medium" pitchFamily="34" charset="-120"/>
              </a:rPr>
              <a:t>Total Sales</a:t>
            </a:r>
            <a:endParaRPr lang="en-US" sz="5150" dirty="0"/>
          </a:p>
        </p:txBody>
      </p:sp>
      <p:sp>
        <p:nvSpPr>
          <p:cNvPr id="5" name="Text 2"/>
          <p:cNvSpPr/>
          <p:nvPr/>
        </p:nvSpPr>
        <p:spPr>
          <a:xfrm>
            <a:off x="1103948" y="4264700"/>
            <a:ext cx="3033712" cy="310158"/>
          </a:xfrm>
          <a:prstGeom prst="rect">
            <a:avLst/>
          </a:prstGeom>
          <a:noFill/>
          <a:ln/>
        </p:spPr>
        <p:txBody>
          <a:bodyPr wrap="none" lIns="0" tIns="0" rIns="0" bIns="0" rtlCol="0" anchor="t"/>
          <a:lstStyle/>
          <a:p>
            <a:pPr marL="0" indent="0" algn="ctr">
              <a:lnSpc>
                <a:spcPts val="2400"/>
              </a:lnSpc>
              <a:buNone/>
            </a:pPr>
            <a:r>
              <a:rPr lang="en-US" sz="1950" dirty="0">
                <a:solidFill>
                  <a:srgbClr val="E0D6DE"/>
                </a:solidFill>
                <a:latin typeface="Sora Medium" pitchFamily="34" charset="0"/>
                <a:ea typeface="Sora Medium" pitchFamily="34" charset="-122"/>
                <a:cs typeface="Sora Medium" pitchFamily="34" charset="-120"/>
              </a:rPr>
              <a:t>Total Sales Transactions</a:t>
            </a:r>
            <a:endParaRPr lang="en-US" sz="1950" dirty="0"/>
          </a:p>
        </p:txBody>
      </p:sp>
      <p:sp>
        <p:nvSpPr>
          <p:cNvPr id="6" name="Text 3"/>
          <p:cNvSpPr/>
          <p:nvPr/>
        </p:nvSpPr>
        <p:spPr>
          <a:xfrm>
            <a:off x="793790" y="4693920"/>
            <a:ext cx="3654147" cy="635079"/>
          </a:xfrm>
          <a:prstGeom prst="rect">
            <a:avLst/>
          </a:prstGeom>
          <a:noFill/>
          <a:ln/>
        </p:spPr>
        <p:txBody>
          <a:bodyPr wrap="square" lIns="0" tIns="0" rIns="0" bIns="0" rtlCol="0" anchor="t"/>
          <a:lstStyle/>
          <a:p>
            <a:pPr marL="0" indent="0" algn="ctr">
              <a:lnSpc>
                <a:spcPts val="2500"/>
              </a:lnSpc>
              <a:buNone/>
            </a:pPr>
            <a:r>
              <a:rPr lang="en-US" sz="1550" dirty="0">
                <a:solidFill>
                  <a:srgbClr val="E0D6DE"/>
                </a:solidFill>
                <a:latin typeface="Noto Sans TC" pitchFamily="34" charset="0"/>
                <a:ea typeface="Noto Sans TC" pitchFamily="34" charset="-122"/>
                <a:cs typeface="Noto Sans TC" pitchFamily="34" charset="-120"/>
              </a:rPr>
              <a:t>Count of all sales records in the database.</a:t>
            </a:r>
            <a:endParaRPr lang="en-US" sz="1550" dirty="0"/>
          </a:p>
        </p:txBody>
      </p:sp>
      <p:sp>
        <p:nvSpPr>
          <p:cNvPr id="7" name="Text 4"/>
          <p:cNvSpPr/>
          <p:nvPr/>
        </p:nvSpPr>
        <p:spPr>
          <a:xfrm>
            <a:off x="4695944" y="3361730"/>
            <a:ext cx="3654266" cy="654963"/>
          </a:xfrm>
          <a:prstGeom prst="rect">
            <a:avLst/>
          </a:prstGeom>
          <a:noFill/>
          <a:ln/>
        </p:spPr>
        <p:txBody>
          <a:bodyPr wrap="none" lIns="0" tIns="0" rIns="0" bIns="0" rtlCol="0" anchor="t"/>
          <a:lstStyle/>
          <a:p>
            <a:pPr marL="0" indent="0" algn="ctr">
              <a:lnSpc>
                <a:spcPts val="5150"/>
              </a:lnSpc>
              <a:buNone/>
            </a:pPr>
            <a:r>
              <a:rPr lang="en-US" sz="5150" dirty="0">
                <a:solidFill>
                  <a:srgbClr val="E0D6DE"/>
                </a:solidFill>
                <a:latin typeface="Sora Medium" pitchFamily="34" charset="0"/>
                <a:ea typeface="Sora Medium" pitchFamily="34" charset="-122"/>
                <a:cs typeface="Sora Medium" pitchFamily="34" charset="-120"/>
              </a:rPr>
              <a:t>Unique Customers</a:t>
            </a:r>
            <a:endParaRPr lang="en-US" sz="5150" dirty="0"/>
          </a:p>
        </p:txBody>
      </p:sp>
      <p:sp>
        <p:nvSpPr>
          <p:cNvPr id="8" name="Text 5"/>
          <p:cNvSpPr/>
          <p:nvPr/>
        </p:nvSpPr>
        <p:spPr>
          <a:xfrm>
            <a:off x="4985742" y="4264700"/>
            <a:ext cx="3074551" cy="310158"/>
          </a:xfrm>
          <a:prstGeom prst="rect">
            <a:avLst/>
          </a:prstGeom>
          <a:noFill/>
          <a:ln/>
        </p:spPr>
        <p:txBody>
          <a:bodyPr wrap="none" lIns="0" tIns="0" rIns="0" bIns="0" rtlCol="0" anchor="t"/>
          <a:lstStyle/>
          <a:p>
            <a:pPr marL="0" indent="0" algn="ctr">
              <a:lnSpc>
                <a:spcPts val="2400"/>
              </a:lnSpc>
              <a:buNone/>
            </a:pPr>
            <a:r>
              <a:rPr lang="en-US" sz="1950" dirty="0">
                <a:solidFill>
                  <a:srgbClr val="E0D6DE"/>
                </a:solidFill>
                <a:latin typeface="Sora Medium" pitchFamily="34" charset="0"/>
                <a:ea typeface="Sora Medium" pitchFamily="34" charset="-122"/>
                <a:cs typeface="Sora Medium" pitchFamily="34" charset="-120"/>
              </a:rPr>
              <a:t>Unique Customer Count</a:t>
            </a:r>
            <a:endParaRPr lang="en-US" sz="1950" dirty="0"/>
          </a:p>
        </p:txBody>
      </p:sp>
      <p:sp>
        <p:nvSpPr>
          <p:cNvPr id="9" name="Text 6"/>
          <p:cNvSpPr/>
          <p:nvPr/>
        </p:nvSpPr>
        <p:spPr>
          <a:xfrm>
            <a:off x="4695944" y="4693920"/>
            <a:ext cx="3654266" cy="635079"/>
          </a:xfrm>
          <a:prstGeom prst="rect">
            <a:avLst/>
          </a:prstGeom>
          <a:noFill/>
          <a:ln/>
        </p:spPr>
        <p:txBody>
          <a:bodyPr wrap="square" lIns="0" tIns="0" rIns="0" bIns="0" rtlCol="0" anchor="t"/>
          <a:lstStyle/>
          <a:p>
            <a:pPr marL="0" indent="0" algn="ctr">
              <a:lnSpc>
                <a:spcPts val="2500"/>
              </a:lnSpc>
              <a:buNone/>
            </a:pPr>
            <a:r>
              <a:rPr lang="en-US" sz="1550" dirty="0">
                <a:solidFill>
                  <a:srgbClr val="E0D6DE"/>
                </a:solidFill>
                <a:latin typeface="Noto Sans TC" pitchFamily="34" charset="0"/>
                <a:ea typeface="Noto Sans TC" pitchFamily="34" charset="-122"/>
                <a:cs typeface="Noto Sans TC" pitchFamily="34" charset="-120"/>
              </a:rPr>
              <a:t>Number of distinct customers who made purchases.</a:t>
            </a:r>
            <a:endParaRPr lang="en-US" sz="1550" dirty="0"/>
          </a:p>
        </p:txBody>
      </p:sp>
      <p:sp>
        <p:nvSpPr>
          <p:cNvPr id="10" name="Text 7"/>
          <p:cNvSpPr/>
          <p:nvPr/>
        </p:nvSpPr>
        <p:spPr>
          <a:xfrm>
            <a:off x="793790" y="5552242"/>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Our initial analysis focuses on fundamental sales metrics. We determine the total number of sales transactions and identify the count of unique customers, providing a high-level overview of sales activity and customer engagement.</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29076"/>
            <a:ext cx="7580948" cy="620078"/>
          </a:xfrm>
          <a:prstGeom prst="rect">
            <a:avLst/>
          </a:prstGeom>
          <a:noFill/>
          <a:ln/>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Targeted Transaction Analysis</a:t>
            </a:r>
            <a:endParaRPr lang="en-US" sz="3900" dirty="0"/>
          </a:p>
        </p:txBody>
      </p:sp>
      <p:sp>
        <p:nvSpPr>
          <p:cNvPr id="3" name="Text 1"/>
          <p:cNvSpPr/>
          <p:nvPr/>
        </p:nvSpPr>
        <p:spPr>
          <a:xfrm>
            <a:off x="793790" y="324516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97B8FF"/>
                </a:solidFill>
                <a:latin typeface="Sora Medium" pitchFamily="34" charset="0"/>
                <a:ea typeface="Sora Medium" pitchFamily="34" charset="-122"/>
                <a:cs typeface="Sora Medium" pitchFamily="34" charset="-120"/>
              </a:rPr>
              <a:t>Specific Criteria</a:t>
            </a:r>
            <a:endParaRPr lang="en-US" sz="1950" dirty="0"/>
          </a:p>
        </p:txBody>
      </p:sp>
      <p:sp>
        <p:nvSpPr>
          <p:cNvPr id="4" name="Text 2"/>
          <p:cNvSpPr/>
          <p:nvPr/>
        </p:nvSpPr>
        <p:spPr>
          <a:xfrm>
            <a:off x="793790" y="3753683"/>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Transactions where the product category is 'Clothing'.</a:t>
            </a:r>
            <a:endParaRPr lang="en-US" sz="1550" dirty="0"/>
          </a:p>
        </p:txBody>
      </p:sp>
      <p:sp>
        <p:nvSpPr>
          <p:cNvPr id="5" name="Text 3"/>
          <p:cNvSpPr/>
          <p:nvPr/>
        </p:nvSpPr>
        <p:spPr>
          <a:xfrm>
            <a:off x="793790" y="4249817"/>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Quantity purchased is greater than 4 units.</a:t>
            </a:r>
            <a:endParaRPr lang="en-US" sz="1550" dirty="0"/>
          </a:p>
        </p:txBody>
      </p:sp>
      <p:sp>
        <p:nvSpPr>
          <p:cNvPr id="6" name="Text 4"/>
          <p:cNvSpPr/>
          <p:nvPr/>
        </p:nvSpPr>
        <p:spPr>
          <a:xfrm>
            <a:off x="793790" y="4745950"/>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Transaction date falls within November 2022.</a:t>
            </a:r>
            <a:endParaRPr lang="en-US" sz="1550" dirty="0"/>
          </a:p>
        </p:txBody>
      </p:sp>
      <p:sp>
        <p:nvSpPr>
          <p:cNvPr id="7" name="Text 5"/>
          <p:cNvSpPr/>
          <p:nvPr/>
        </p:nvSpPr>
        <p:spPr>
          <a:xfrm>
            <a:off x="7564874" y="324516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97B8FF"/>
                </a:solidFill>
                <a:latin typeface="Sora Medium" pitchFamily="34" charset="0"/>
                <a:ea typeface="Sora Medium" pitchFamily="34" charset="-122"/>
                <a:cs typeface="Sora Medium" pitchFamily="34" charset="-120"/>
              </a:rPr>
              <a:t>Query Objective</a:t>
            </a:r>
            <a:endParaRPr lang="en-US" sz="1950" dirty="0"/>
          </a:p>
        </p:txBody>
      </p:sp>
      <p:sp>
        <p:nvSpPr>
          <p:cNvPr id="8" name="Text 6"/>
          <p:cNvSpPr/>
          <p:nvPr/>
        </p:nvSpPr>
        <p:spPr>
          <a:xfrm>
            <a:off x="7564874" y="3753683"/>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Retrieve all transactions matching these precise conditions.</a:t>
            </a:r>
            <a:endParaRPr lang="en-US" sz="1550" dirty="0"/>
          </a:p>
        </p:txBody>
      </p:sp>
      <p:sp>
        <p:nvSpPr>
          <p:cNvPr id="9" name="Text 7"/>
          <p:cNvSpPr/>
          <p:nvPr/>
        </p:nvSpPr>
        <p:spPr>
          <a:xfrm>
            <a:off x="7564874" y="4249817"/>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This helps in identifying specific sales patterns and customer behavior for targeted campaigns or inventory management.</a:t>
            </a:r>
            <a:endParaRPr lang="en-US" sz="1550" dirty="0"/>
          </a:p>
        </p:txBody>
      </p:sp>
      <p:sp>
        <p:nvSpPr>
          <p:cNvPr id="10" name="Text 8"/>
          <p:cNvSpPr/>
          <p:nvPr/>
        </p:nvSpPr>
        <p:spPr>
          <a:xfrm>
            <a:off x="793790" y="546532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We delve into specific transaction details to uncover granular insights. By filtering for clothing sales with quantities over four units in November 2022, we can pinpoint particular purchasing behaviors and seasonal trends, aiding in more focused business strategies.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19877"/>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Sales Performance by Category and Customer</a:t>
            </a:r>
            <a:endParaRPr lang="en-US" sz="3900" dirty="0"/>
          </a:p>
        </p:txBody>
      </p:sp>
      <p:sp>
        <p:nvSpPr>
          <p:cNvPr id="4" name="Shape 1"/>
          <p:cNvSpPr/>
          <p:nvPr/>
        </p:nvSpPr>
        <p:spPr>
          <a:xfrm>
            <a:off x="793790" y="2457688"/>
            <a:ext cx="7556421" cy="1580078"/>
          </a:xfrm>
          <a:prstGeom prst="roundRect">
            <a:avLst>
              <a:gd name="adj" fmla="val 1884"/>
            </a:avLst>
          </a:prstGeom>
          <a:solidFill>
            <a:srgbClr val="26262B"/>
          </a:solidFill>
          <a:ln/>
        </p:spPr>
      </p:sp>
      <p:sp>
        <p:nvSpPr>
          <p:cNvPr id="5" name="Text 2"/>
          <p:cNvSpPr/>
          <p:nvPr/>
        </p:nvSpPr>
        <p:spPr>
          <a:xfrm>
            <a:off x="992148" y="2656046"/>
            <a:ext cx="2952631"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Total Sales by Category</a:t>
            </a:r>
            <a:endParaRPr lang="en-US" sz="1950" dirty="0"/>
          </a:p>
        </p:txBody>
      </p:sp>
      <p:sp>
        <p:nvSpPr>
          <p:cNvPr id="6" name="Text 3"/>
          <p:cNvSpPr/>
          <p:nvPr/>
        </p:nvSpPr>
        <p:spPr>
          <a:xfrm>
            <a:off x="992148" y="3085267"/>
            <a:ext cx="7159704"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Calculated the aggregate sales revenue for each distinct product category.</a:t>
            </a:r>
            <a:endParaRPr lang="en-US" sz="1550" dirty="0"/>
          </a:p>
        </p:txBody>
      </p:sp>
      <p:sp>
        <p:nvSpPr>
          <p:cNvPr id="7" name="Text 4"/>
          <p:cNvSpPr/>
          <p:nvPr/>
        </p:nvSpPr>
        <p:spPr>
          <a:xfrm>
            <a:off x="992148" y="3521869"/>
            <a:ext cx="7159704"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This helps in understanding which product lines are performing best.</a:t>
            </a:r>
            <a:endParaRPr lang="en-US" sz="1550" dirty="0"/>
          </a:p>
        </p:txBody>
      </p:sp>
      <p:sp>
        <p:nvSpPr>
          <p:cNvPr id="8" name="Shape 5"/>
          <p:cNvSpPr/>
          <p:nvPr/>
        </p:nvSpPr>
        <p:spPr>
          <a:xfrm>
            <a:off x="793790" y="4236125"/>
            <a:ext cx="7556421" cy="1580078"/>
          </a:xfrm>
          <a:prstGeom prst="roundRect">
            <a:avLst>
              <a:gd name="adj" fmla="val 1884"/>
            </a:avLst>
          </a:prstGeom>
          <a:solidFill>
            <a:srgbClr val="26262B"/>
          </a:solidFill>
          <a:ln/>
        </p:spPr>
      </p:sp>
      <p:sp>
        <p:nvSpPr>
          <p:cNvPr id="9" name="Text 6"/>
          <p:cNvSpPr/>
          <p:nvPr/>
        </p:nvSpPr>
        <p:spPr>
          <a:xfrm>
            <a:off x="992148" y="4434483"/>
            <a:ext cx="3225879"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Top 5 Customers by Sales</a:t>
            </a:r>
            <a:endParaRPr lang="en-US" sz="1950" dirty="0"/>
          </a:p>
        </p:txBody>
      </p:sp>
      <p:sp>
        <p:nvSpPr>
          <p:cNvPr id="10" name="Text 7"/>
          <p:cNvSpPr/>
          <p:nvPr/>
        </p:nvSpPr>
        <p:spPr>
          <a:xfrm>
            <a:off x="992148" y="4863703"/>
            <a:ext cx="7159704"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Identified the five customers with the highest total sales contributions.</a:t>
            </a:r>
            <a:endParaRPr lang="en-US" sz="1550" dirty="0"/>
          </a:p>
        </p:txBody>
      </p:sp>
      <p:sp>
        <p:nvSpPr>
          <p:cNvPr id="11" name="Text 8"/>
          <p:cNvSpPr/>
          <p:nvPr/>
        </p:nvSpPr>
        <p:spPr>
          <a:xfrm>
            <a:off x="992148" y="5300305"/>
            <a:ext cx="7159704"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This highlights key customers for loyalty programs or personalized marketing.</a:t>
            </a:r>
            <a:endParaRPr lang="en-US" sz="1550" dirty="0"/>
          </a:p>
        </p:txBody>
      </p:sp>
      <p:sp>
        <p:nvSpPr>
          <p:cNvPr id="12" name="Text 9"/>
          <p:cNvSpPr/>
          <p:nvPr/>
        </p:nvSpPr>
        <p:spPr>
          <a:xfrm>
            <a:off x="793790" y="6039445"/>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Understanding sales performance involves analyzing both product categories and individual customer contributions. By calculating total sales per category, we gain insights into product popularity, while identifying top customers helps in recognizing and rewarding high-value clients.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89923"/>
            <a:ext cx="5756672" cy="620078"/>
          </a:xfrm>
          <a:prstGeom prst="rect">
            <a:avLst/>
          </a:prstGeom>
          <a:noFill/>
          <a:ln/>
        </p:spPr>
        <p:txBody>
          <a:bodyPr wrap="none" lIns="0" tIns="0" rIns="0" bIns="0" rtlCol="0" anchor="t"/>
          <a:lstStyle/>
          <a:p>
            <a:pPr marL="0" indent="0" algn="l">
              <a:lnSpc>
                <a:spcPts val="4850"/>
              </a:lnSpc>
              <a:buNone/>
            </a:pPr>
            <a:r>
              <a:rPr lang="en-US" sz="3900" dirty="0">
                <a:solidFill>
                  <a:srgbClr val="97B8FF"/>
                </a:solidFill>
                <a:latin typeface="Sora Medium" pitchFamily="34" charset="0"/>
                <a:ea typeface="Sora Medium" pitchFamily="34" charset="-122"/>
                <a:cs typeface="Sora Medium" pitchFamily="34" charset="-120"/>
              </a:rPr>
              <a:t>Order Analysis by Shift</a:t>
            </a:r>
            <a:endParaRPr lang="en-US" sz="3900" dirty="0"/>
          </a:p>
        </p:txBody>
      </p:sp>
      <p:sp>
        <p:nvSpPr>
          <p:cNvPr id="4" name="Shape 1"/>
          <p:cNvSpPr/>
          <p:nvPr/>
        </p:nvSpPr>
        <p:spPr>
          <a:xfrm>
            <a:off x="1017032" y="2207657"/>
            <a:ext cx="22860" cy="3238619"/>
          </a:xfrm>
          <a:prstGeom prst="roundRect">
            <a:avLst>
              <a:gd name="adj" fmla="val 130232"/>
            </a:avLst>
          </a:prstGeom>
          <a:solidFill>
            <a:srgbClr val="3F3F44"/>
          </a:solidFill>
          <a:ln/>
        </p:spPr>
      </p:sp>
      <p:sp>
        <p:nvSpPr>
          <p:cNvPr id="5" name="Shape 2"/>
          <p:cNvSpPr/>
          <p:nvPr/>
        </p:nvSpPr>
        <p:spPr>
          <a:xfrm>
            <a:off x="1217414" y="2419469"/>
            <a:ext cx="595313" cy="22860"/>
          </a:xfrm>
          <a:prstGeom prst="roundRect">
            <a:avLst>
              <a:gd name="adj" fmla="val 130232"/>
            </a:avLst>
          </a:prstGeom>
          <a:solidFill>
            <a:srgbClr val="3F3F44"/>
          </a:solidFill>
          <a:ln/>
        </p:spPr>
      </p:sp>
      <p:sp>
        <p:nvSpPr>
          <p:cNvPr id="6" name="Shape 3"/>
          <p:cNvSpPr/>
          <p:nvPr/>
        </p:nvSpPr>
        <p:spPr>
          <a:xfrm>
            <a:off x="793790" y="2207657"/>
            <a:ext cx="446484" cy="446484"/>
          </a:xfrm>
          <a:prstGeom prst="roundRect">
            <a:avLst>
              <a:gd name="adj" fmla="val 6668"/>
            </a:avLst>
          </a:prstGeom>
          <a:solidFill>
            <a:srgbClr val="26262B"/>
          </a:solidFill>
          <a:ln/>
        </p:spPr>
      </p:sp>
      <p:sp>
        <p:nvSpPr>
          <p:cNvPr id="7" name="Text 4"/>
          <p:cNvSpPr/>
          <p:nvPr/>
        </p:nvSpPr>
        <p:spPr>
          <a:xfrm>
            <a:off x="868204" y="2244864"/>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1</a:t>
            </a:r>
            <a:endParaRPr lang="en-US" sz="2300" dirty="0"/>
          </a:p>
        </p:txBody>
      </p:sp>
      <p:sp>
        <p:nvSpPr>
          <p:cNvPr id="8" name="Text 5"/>
          <p:cNvSpPr/>
          <p:nvPr/>
        </p:nvSpPr>
        <p:spPr>
          <a:xfrm>
            <a:off x="2009418" y="227588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Morning Shift</a:t>
            </a:r>
            <a:endParaRPr lang="en-US" sz="1950" dirty="0"/>
          </a:p>
        </p:txBody>
      </p:sp>
      <p:sp>
        <p:nvSpPr>
          <p:cNvPr id="9" name="Text 6"/>
          <p:cNvSpPr/>
          <p:nvPr/>
        </p:nvSpPr>
        <p:spPr>
          <a:xfrm>
            <a:off x="2009418" y="2705100"/>
            <a:ext cx="6340793"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Count of orders placed during morning hours.</a:t>
            </a:r>
            <a:endParaRPr lang="en-US" sz="1550" dirty="0"/>
          </a:p>
        </p:txBody>
      </p:sp>
      <p:sp>
        <p:nvSpPr>
          <p:cNvPr id="10" name="Shape 7"/>
          <p:cNvSpPr/>
          <p:nvPr/>
        </p:nvSpPr>
        <p:spPr>
          <a:xfrm>
            <a:off x="1217414" y="3631287"/>
            <a:ext cx="595313" cy="22860"/>
          </a:xfrm>
          <a:prstGeom prst="roundRect">
            <a:avLst>
              <a:gd name="adj" fmla="val 130232"/>
            </a:avLst>
          </a:prstGeom>
          <a:solidFill>
            <a:srgbClr val="3F3F44"/>
          </a:solidFill>
          <a:ln/>
        </p:spPr>
      </p:sp>
      <p:sp>
        <p:nvSpPr>
          <p:cNvPr id="11" name="Shape 8"/>
          <p:cNvSpPr/>
          <p:nvPr/>
        </p:nvSpPr>
        <p:spPr>
          <a:xfrm>
            <a:off x="793790" y="3419475"/>
            <a:ext cx="446484" cy="446484"/>
          </a:xfrm>
          <a:prstGeom prst="roundRect">
            <a:avLst>
              <a:gd name="adj" fmla="val 6668"/>
            </a:avLst>
          </a:prstGeom>
          <a:solidFill>
            <a:srgbClr val="26262B"/>
          </a:solidFill>
          <a:ln/>
        </p:spPr>
      </p:sp>
      <p:sp>
        <p:nvSpPr>
          <p:cNvPr id="12" name="Text 9"/>
          <p:cNvSpPr/>
          <p:nvPr/>
        </p:nvSpPr>
        <p:spPr>
          <a:xfrm>
            <a:off x="868204" y="3456682"/>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2</a:t>
            </a:r>
            <a:endParaRPr lang="en-US" sz="2300" dirty="0"/>
          </a:p>
        </p:txBody>
      </p:sp>
      <p:sp>
        <p:nvSpPr>
          <p:cNvPr id="13" name="Text 10"/>
          <p:cNvSpPr/>
          <p:nvPr/>
        </p:nvSpPr>
        <p:spPr>
          <a:xfrm>
            <a:off x="2009418" y="348769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Afternoon Shift</a:t>
            </a:r>
            <a:endParaRPr lang="en-US" sz="1950" dirty="0"/>
          </a:p>
        </p:txBody>
      </p:sp>
      <p:sp>
        <p:nvSpPr>
          <p:cNvPr id="14" name="Text 11"/>
          <p:cNvSpPr/>
          <p:nvPr/>
        </p:nvSpPr>
        <p:spPr>
          <a:xfrm>
            <a:off x="2009418" y="3916918"/>
            <a:ext cx="6340793"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Count of orders placed during afternoon hours.</a:t>
            </a:r>
            <a:endParaRPr lang="en-US" sz="1550" dirty="0"/>
          </a:p>
        </p:txBody>
      </p:sp>
      <p:sp>
        <p:nvSpPr>
          <p:cNvPr id="15" name="Shape 12"/>
          <p:cNvSpPr/>
          <p:nvPr/>
        </p:nvSpPr>
        <p:spPr>
          <a:xfrm>
            <a:off x="1217414" y="4843105"/>
            <a:ext cx="595313" cy="22860"/>
          </a:xfrm>
          <a:prstGeom prst="roundRect">
            <a:avLst>
              <a:gd name="adj" fmla="val 130232"/>
            </a:avLst>
          </a:prstGeom>
          <a:solidFill>
            <a:srgbClr val="3F3F44"/>
          </a:solidFill>
          <a:ln/>
        </p:spPr>
      </p:sp>
      <p:sp>
        <p:nvSpPr>
          <p:cNvPr id="16" name="Shape 13"/>
          <p:cNvSpPr/>
          <p:nvPr/>
        </p:nvSpPr>
        <p:spPr>
          <a:xfrm>
            <a:off x="793790" y="4631293"/>
            <a:ext cx="446484" cy="446484"/>
          </a:xfrm>
          <a:prstGeom prst="roundRect">
            <a:avLst>
              <a:gd name="adj" fmla="val 6668"/>
            </a:avLst>
          </a:prstGeom>
          <a:solidFill>
            <a:srgbClr val="26262B"/>
          </a:solidFill>
          <a:ln/>
        </p:spPr>
      </p:sp>
      <p:sp>
        <p:nvSpPr>
          <p:cNvPr id="17" name="Text 14"/>
          <p:cNvSpPr/>
          <p:nvPr/>
        </p:nvSpPr>
        <p:spPr>
          <a:xfrm>
            <a:off x="868204" y="4668500"/>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3</a:t>
            </a:r>
            <a:endParaRPr lang="en-US" sz="2300" dirty="0"/>
          </a:p>
        </p:txBody>
      </p:sp>
      <p:sp>
        <p:nvSpPr>
          <p:cNvPr id="18" name="Text 15"/>
          <p:cNvSpPr/>
          <p:nvPr/>
        </p:nvSpPr>
        <p:spPr>
          <a:xfrm>
            <a:off x="2009418" y="469951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Sora Medium" pitchFamily="34" charset="0"/>
                <a:ea typeface="Sora Medium" pitchFamily="34" charset="-122"/>
                <a:cs typeface="Sora Medium" pitchFamily="34" charset="-120"/>
              </a:rPr>
              <a:t>Evening Shift</a:t>
            </a:r>
            <a:endParaRPr lang="en-US" sz="1950" dirty="0"/>
          </a:p>
        </p:txBody>
      </p:sp>
      <p:sp>
        <p:nvSpPr>
          <p:cNvPr id="19" name="Text 16"/>
          <p:cNvSpPr/>
          <p:nvPr/>
        </p:nvSpPr>
        <p:spPr>
          <a:xfrm>
            <a:off x="2009418" y="5128736"/>
            <a:ext cx="6340793" cy="317540"/>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Count of orders placed during evening hours.</a:t>
            </a:r>
            <a:endParaRPr lang="en-US" sz="1550" dirty="0"/>
          </a:p>
        </p:txBody>
      </p:sp>
      <p:sp>
        <p:nvSpPr>
          <p:cNvPr id="20" name="Text 17"/>
          <p:cNvSpPr/>
          <p:nvPr/>
        </p:nvSpPr>
        <p:spPr>
          <a:xfrm>
            <a:off x="793790" y="566951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Analyzing the number of orders by shift provides valuable insights into peak business hours. This data can inform staffing decisions, marketing campaign timing, and operational adjustments to optimize efficiency and customer service throughout the day.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693</Words>
  <Application>Microsoft Office PowerPoint</Application>
  <PresentationFormat>Custom</PresentationFormat>
  <Paragraphs>97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Sora Medium</vt:lpstr>
      <vt:lpstr>Noto Sans TC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TEXON-WARE</cp:lastModifiedBy>
  <cp:revision>2</cp:revision>
  <dcterms:created xsi:type="dcterms:W3CDTF">2025-06-15T15:36:48Z</dcterms:created>
  <dcterms:modified xsi:type="dcterms:W3CDTF">2025-06-15T15:37:57Z</dcterms:modified>
</cp:coreProperties>
</file>